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7" r:id="rId2"/>
    <p:sldId id="1197" r:id="rId3"/>
    <p:sldId id="317" r:id="rId4"/>
    <p:sldId id="303" r:id="rId5"/>
    <p:sldId id="1218" r:id="rId6"/>
    <p:sldId id="316" r:id="rId7"/>
    <p:sldId id="286" r:id="rId8"/>
    <p:sldId id="1200" r:id="rId9"/>
    <p:sldId id="288" r:id="rId10"/>
    <p:sldId id="1211" r:id="rId11"/>
    <p:sldId id="1210" r:id="rId12"/>
    <p:sldId id="287" r:id="rId13"/>
    <p:sldId id="1203" r:id="rId14"/>
    <p:sldId id="1215" r:id="rId15"/>
    <p:sldId id="1204" r:id="rId16"/>
    <p:sldId id="298" r:id="rId17"/>
    <p:sldId id="1208" r:id="rId18"/>
    <p:sldId id="1214" r:id="rId19"/>
    <p:sldId id="1206" r:id="rId20"/>
    <p:sldId id="1216" r:id="rId21"/>
    <p:sldId id="1217" r:id="rId22"/>
    <p:sldId id="1212" r:id="rId2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C99"/>
    <a:srgbClr val="666666"/>
    <a:srgbClr val="9CD5F2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1" autoAdjust="0"/>
    <p:restoredTop sz="81641" autoAdjust="0"/>
  </p:normalViewPr>
  <p:slideViewPr>
    <p:cSldViewPr snapToGrid="0" snapToObjects="1">
      <p:cViewPr varScale="1">
        <p:scale>
          <a:sx n="101" d="100"/>
          <a:sy n="10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12004-157B-024D-9555-432D262FFA98}" type="doc">
      <dgm:prSet loTypeId="urn:microsoft.com/office/officeart/2005/8/layout/process4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3CF5312-A88F-104C-985E-829CDEE8AD0F}">
      <dgm:prSet phldrT="[Text]"/>
      <dgm:spPr/>
      <dgm:t>
        <a:bodyPr/>
        <a:lstStyle/>
        <a:p>
          <a:r>
            <a:rPr lang="en-US" dirty="0"/>
            <a:t>Load and plot experimental data</a:t>
          </a:r>
        </a:p>
      </dgm:t>
    </dgm:pt>
    <dgm:pt modelId="{077745F5-44B9-084D-B143-B518F3738324}" type="parTrans" cxnId="{8CF388DA-0639-F54A-96A3-CA9A4D92F7A4}">
      <dgm:prSet/>
      <dgm:spPr/>
      <dgm:t>
        <a:bodyPr/>
        <a:lstStyle/>
        <a:p>
          <a:endParaRPr lang="en-US"/>
        </a:p>
      </dgm:t>
    </dgm:pt>
    <dgm:pt modelId="{72D6615C-E4B0-1F4C-AD97-0A258A1B364B}" type="sibTrans" cxnId="{8CF388DA-0639-F54A-96A3-CA9A4D92F7A4}">
      <dgm:prSet/>
      <dgm:spPr/>
      <dgm:t>
        <a:bodyPr/>
        <a:lstStyle/>
        <a:p>
          <a:endParaRPr lang="en-US"/>
        </a:p>
      </dgm:t>
    </dgm:pt>
    <dgm:pt modelId="{FC99777A-139B-A742-AD15-D8BFC44F9417}">
      <dgm:prSet phldrT="[Text]"/>
      <dgm:spPr/>
      <dgm:t>
        <a:bodyPr/>
        <a:lstStyle/>
        <a:p>
          <a:r>
            <a:rPr lang="en-US" dirty="0"/>
            <a:t>Define a model (form and structure factor) with parameters </a:t>
          </a:r>
        </a:p>
      </dgm:t>
    </dgm:pt>
    <dgm:pt modelId="{57977101-A5F6-E64C-A1F9-A006FB8D1136}" type="parTrans" cxnId="{58E835C5-8FB4-BA47-B1CF-8CEEFD10921B}">
      <dgm:prSet/>
      <dgm:spPr/>
      <dgm:t>
        <a:bodyPr/>
        <a:lstStyle/>
        <a:p>
          <a:endParaRPr lang="en-US"/>
        </a:p>
      </dgm:t>
    </dgm:pt>
    <dgm:pt modelId="{7603FF33-E7CB-3444-B5F1-8A06531FB8E0}" type="sibTrans" cxnId="{58E835C5-8FB4-BA47-B1CF-8CEEFD10921B}">
      <dgm:prSet/>
      <dgm:spPr/>
      <dgm:t>
        <a:bodyPr/>
        <a:lstStyle/>
        <a:p>
          <a:endParaRPr lang="en-US"/>
        </a:p>
      </dgm:t>
    </dgm:pt>
    <dgm:pt modelId="{229CF8FD-F51C-094A-90FF-9F1B43DD2574}">
      <dgm:prSet phldrT="[Text]"/>
      <dgm:spPr/>
      <dgm:t>
        <a:bodyPr/>
        <a:lstStyle/>
        <a:p>
          <a:r>
            <a:rPr lang="en-US" dirty="0"/>
            <a:t>Fit the parameters so that model matches experimental data </a:t>
          </a:r>
        </a:p>
      </dgm:t>
    </dgm:pt>
    <dgm:pt modelId="{DC66F942-2465-184E-A958-887A8143B679}" type="parTrans" cxnId="{5A28682D-006D-1545-98AB-614F0DE2C59B}">
      <dgm:prSet/>
      <dgm:spPr/>
      <dgm:t>
        <a:bodyPr/>
        <a:lstStyle/>
        <a:p>
          <a:endParaRPr lang="en-US"/>
        </a:p>
      </dgm:t>
    </dgm:pt>
    <dgm:pt modelId="{F490ECA7-18EC-5140-B88A-E1C92A8407E9}" type="sibTrans" cxnId="{5A28682D-006D-1545-98AB-614F0DE2C59B}">
      <dgm:prSet/>
      <dgm:spPr/>
      <dgm:t>
        <a:bodyPr/>
        <a:lstStyle/>
        <a:p>
          <a:endParaRPr lang="en-US"/>
        </a:p>
      </dgm:t>
    </dgm:pt>
    <dgm:pt modelId="{9F745ECF-7F7C-7741-894B-3A92DA48E1C9}">
      <dgm:prSet/>
      <dgm:spPr/>
      <dgm:t>
        <a:bodyPr/>
        <a:lstStyle/>
        <a:p>
          <a:r>
            <a:rPr lang="en-US" dirty="0"/>
            <a:t>Draw scientific conclusions and publish results!</a:t>
          </a:r>
        </a:p>
      </dgm:t>
    </dgm:pt>
    <dgm:pt modelId="{36FB4827-C65B-334D-87E0-D0E10A31A7B3}" type="parTrans" cxnId="{161B65E3-2884-DB45-B813-B6121C9D70F0}">
      <dgm:prSet/>
      <dgm:spPr/>
      <dgm:t>
        <a:bodyPr/>
        <a:lstStyle/>
        <a:p>
          <a:endParaRPr lang="en-US"/>
        </a:p>
      </dgm:t>
    </dgm:pt>
    <dgm:pt modelId="{7B913EF1-7797-BE4B-ADD6-C41C1B5A0741}" type="sibTrans" cxnId="{161B65E3-2884-DB45-B813-B6121C9D70F0}">
      <dgm:prSet/>
      <dgm:spPr/>
      <dgm:t>
        <a:bodyPr/>
        <a:lstStyle/>
        <a:p>
          <a:endParaRPr lang="en-US"/>
        </a:p>
      </dgm:t>
    </dgm:pt>
    <dgm:pt modelId="{E3EA1AED-44C3-D34B-A367-9676CF41C729}" type="pres">
      <dgm:prSet presAssocID="{99E12004-157B-024D-9555-432D262FFA98}" presName="Name0" presStyleCnt="0">
        <dgm:presLayoutVars>
          <dgm:dir/>
          <dgm:animLvl val="lvl"/>
          <dgm:resizeHandles val="exact"/>
        </dgm:presLayoutVars>
      </dgm:prSet>
      <dgm:spPr/>
    </dgm:pt>
    <dgm:pt modelId="{BA227235-BFB1-3645-864A-4AC88FC265A8}" type="pres">
      <dgm:prSet presAssocID="{9F745ECF-7F7C-7741-894B-3A92DA48E1C9}" presName="boxAndChildren" presStyleCnt="0"/>
      <dgm:spPr/>
    </dgm:pt>
    <dgm:pt modelId="{37EA9997-7772-A743-9663-0EAC732BFFD9}" type="pres">
      <dgm:prSet presAssocID="{9F745ECF-7F7C-7741-894B-3A92DA48E1C9}" presName="parentTextBox" presStyleLbl="node1" presStyleIdx="0" presStyleCnt="4"/>
      <dgm:spPr/>
    </dgm:pt>
    <dgm:pt modelId="{8F781E8C-19D5-8D4D-9279-B681A1C0184A}" type="pres">
      <dgm:prSet presAssocID="{F490ECA7-18EC-5140-B88A-E1C92A8407E9}" presName="sp" presStyleCnt="0"/>
      <dgm:spPr/>
    </dgm:pt>
    <dgm:pt modelId="{657E1925-496F-E042-90D4-79C1DE30856B}" type="pres">
      <dgm:prSet presAssocID="{229CF8FD-F51C-094A-90FF-9F1B43DD2574}" presName="arrowAndChildren" presStyleCnt="0"/>
      <dgm:spPr/>
    </dgm:pt>
    <dgm:pt modelId="{B81EAD10-1406-BD4B-9A7F-761E2DB202A4}" type="pres">
      <dgm:prSet presAssocID="{229CF8FD-F51C-094A-90FF-9F1B43DD2574}" presName="parentTextArrow" presStyleLbl="node1" presStyleIdx="1" presStyleCnt="4"/>
      <dgm:spPr/>
    </dgm:pt>
    <dgm:pt modelId="{48BDF82F-2D5F-FD4A-B00B-5EBD51D04659}" type="pres">
      <dgm:prSet presAssocID="{7603FF33-E7CB-3444-B5F1-8A06531FB8E0}" presName="sp" presStyleCnt="0"/>
      <dgm:spPr/>
    </dgm:pt>
    <dgm:pt modelId="{54513FF3-CB3B-0B41-9DF1-1ACA50310CD6}" type="pres">
      <dgm:prSet presAssocID="{FC99777A-139B-A742-AD15-D8BFC44F9417}" presName="arrowAndChildren" presStyleCnt="0"/>
      <dgm:spPr/>
    </dgm:pt>
    <dgm:pt modelId="{43FB77D2-1B9D-D044-9F45-018D9A205AE7}" type="pres">
      <dgm:prSet presAssocID="{FC99777A-139B-A742-AD15-D8BFC44F9417}" presName="parentTextArrow" presStyleLbl="node1" presStyleIdx="2" presStyleCnt="4"/>
      <dgm:spPr/>
    </dgm:pt>
    <dgm:pt modelId="{9F1BE39D-1BAF-894D-95E6-F570AFB65BE3}" type="pres">
      <dgm:prSet presAssocID="{72D6615C-E4B0-1F4C-AD97-0A258A1B364B}" presName="sp" presStyleCnt="0"/>
      <dgm:spPr/>
    </dgm:pt>
    <dgm:pt modelId="{8EDA6FEC-9305-E644-8173-4B63B36591DA}" type="pres">
      <dgm:prSet presAssocID="{53CF5312-A88F-104C-985E-829CDEE8AD0F}" presName="arrowAndChildren" presStyleCnt="0"/>
      <dgm:spPr/>
    </dgm:pt>
    <dgm:pt modelId="{AB07246D-5616-F745-A60F-562705EBF5F6}" type="pres">
      <dgm:prSet presAssocID="{53CF5312-A88F-104C-985E-829CDEE8AD0F}" presName="parentTextArrow" presStyleLbl="node1" presStyleIdx="3" presStyleCnt="4" custLinFactNeighborX="-3337" custLinFactNeighborY="-221"/>
      <dgm:spPr/>
    </dgm:pt>
  </dgm:ptLst>
  <dgm:cxnLst>
    <dgm:cxn modelId="{E5161718-50CE-0C4E-8F31-E4DDF4A8CED7}" type="presOf" srcId="{9F745ECF-7F7C-7741-894B-3A92DA48E1C9}" destId="{37EA9997-7772-A743-9663-0EAC732BFFD9}" srcOrd="0" destOrd="0" presId="urn:microsoft.com/office/officeart/2005/8/layout/process4"/>
    <dgm:cxn modelId="{5A28682D-006D-1545-98AB-614F0DE2C59B}" srcId="{99E12004-157B-024D-9555-432D262FFA98}" destId="{229CF8FD-F51C-094A-90FF-9F1B43DD2574}" srcOrd="2" destOrd="0" parTransId="{DC66F942-2465-184E-A958-887A8143B679}" sibTransId="{F490ECA7-18EC-5140-B88A-E1C92A8407E9}"/>
    <dgm:cxn modelId="{AAD63C64-5671-C241-A7E3-D7D039D78810}" type="presOf" srcId="{53CF5312-A88F-104C-985E-829CDEE8AD0F}" destId="{AB07246D-5616-F745-A60F-562705EBF5F6}" srcOrd="0" destOrd="0" presId="urn:microsoft.com/office/officeart/2005/8/layout/process4"/>
    <dgm:cxn modelId="{8AFE24A2-4DCF-B544-87EC-108890CC6DC8}" type="presOf" srcId="{FC99777A-139B-A742-AD15-D8BFC44F9417}" destId="{43FB77D2-1B9D-D044-9F45-018D9A205AE7}" srcOrd="0" destOrd="0" presId="urn:microsoft.com/office/officeart/2005/8/layout/process4"/>
    <dgm:cxn modelId="{58E835C5-8FB4-BA47-B1CF-8CEEFD10921B}" srcId="{99E12004-157B-024D-9555-432D262FFA98}" destId="{FC99777A-139B-A742-AD15-D8BFC44F9417}" srcOrd="1" destOrd="0" parTransId="{57977101-A5F6-E64C-A1F9-A006FB8D1136}" sibTransId="{7603FF33-E7CB-3444-B5F1-8A06531FB8E0}"/>
    <dgm:cxn modelId="{8E5981C9-B13C-BD49-A654-51C2F39A43A5}" type="presOf" srcId="{229CF8FD-F51C-094A-90FF-9F1B43DD2574}" destId="{B81EAD10-1406-BD4B-9A7F-761E2DB202A4}" srcOrd="0" destOrd="0" presId="urn:microsoft.com/office/officeart/2005/8/layout/process4"/>
    <dgm:cxn modelId="{8CF388DA-0639-F54A-96A3-CA9A4D92F7A4}" srcId="{99E12004-157B-024D-9555-432D262FFA98}" destId="{53CF5312-A88F-104C-985E-829CDEE8AD0F}" srcOrd="0" destOrd="0" parTransId="{077745F5-44B9-084D-B143-B518F3738324}" sibTransId="{72D6615C-E4B0-1F4C-AD97-0A258A1B364B}"/>
    <dgm:cxn modelId="{161B65E3-2884-DB45-B813-B6121C9D70F0}" srcId="{99E12004-157B-024D-9555-432D262FFA98}" destId="{9F745ECF-7F7C-7741-894B-3A92DA48E1C9}" srcOrd="3" destOrd="0" parTransId="{36FB4827-C65B-334D-87E0-D0E10A31A7B3}" sibTransId="{7B913EF1-7797-BE4B-ADD6-C41C1B5A0741}"/>
    <dgm:cxn modelId="{3CD1F0EC-385B-D444-B086-2C8C5AD3A1FE}" type="presOf" srcId="{99E12004-157B-024D-9555-432D262FFA98}" destId="{E3EA1AED-44C3-D34B-A367-9676CF41C729}" srcOrd="0" destOrd="0" presId="urn:microsoft.com/office/officeart/2005/8/layout/process4"/>
    <dgm:cxn modelId="{05C18C02-055D-4042-B656-6A89E4387D8E}" type="presParOf" srcId="{E3EA1AED-44C3-D34B-A367-9676CF41C729}" destId="{BA227235-BFB1-3645-864A-4AC88FC265A8}" srcOrd="0" destOrd="0" presId="urn:microsoft.com/office/officeart/2005/8/layout/process4"/>
    <dgm:cxn modelId="{99C87C66-B8AA-BB40-85CB-8C3CAEB436AA}" type="presParOf" srcId="{BA227235-BFB1-3645-864A-4AC88FC265A8}" destId="{37EA9997-7772-A743-9663-0EAC732BFFD9}" srcOrd="0" destOrd="0" presId="urn:microsoft.com/office/officeart/2005/8/layout/process4"/>
    <dgm:cxn modelId="{238DF76C-BCEE-8543-B471-B2F980089EE7}" type="presParOf" srcId="{E3EA1AED-44C3-D34B-A367-9676CF41C729}" destId="{8F781E8C-19D5-8D4D-9279-B681A1C0184A}" srcOrd="1" destOrd="0" presId="urn:microsoft.com/office/officeart/2005/8/layout/process4"/>
    <dgm:cxn modelId="{5AC08235-A8AB-D443-9603-6C189030803D}" type="presParOf" srcId="{E3EA1AED-44C3-D34B-A367-9676CF41C729}" destId="{657E1925-496F-E042-90D4-79C1DE30856B}" srcOrd="2" destOrd="0" presId="urn:microsoft.com/office/officeart/2005/8/layout/process4"/>
    <dgm:cxn modelId="{25002AA3-B40C-E649-AF97-9D379CD1E120}" type="presParOf" srcId="{657E1925-496F-E042-90D4-79C1DE30856B}" destId="{B81EAD10-1406-BD4B-9A7F-761E2DB202A4}" srcOrd="0" destOrd="0" presId="urn:microsoft.com/office/officeart/2005/8/layout/process4"/>
    <dgm:cxn modelId="{2BC129B8-1761-D34F-A91E-EEBDE8BFAE65}" type="presParOf" srcId="{E3EA1AED-44C3-D34B-A367-9676CF41C729}" destId="{48BDF82F-2D5F-FD4A-B00B-5EBD51D04659}" srcOrd="3" destOrd="0" presId="urn:microsoft.com/office/officeart/2005/8/layout/process4"/>
    <dgm:cxn modelId="{D877623F-348A-5744-B0A9-98C8089753EF}" type="presParOf" srcId="{E3EA1AED-44C3-D34B-A367-9676CF41C729}" destId="{54513FF3-CB3B-0B41-9DF1-1ACA50310CD6}" srcOrd="4" destOrd="0" presId="urn:microsoft.com/office/officeart/2005/8/layout/process4"/>
    <dgm:cxn modelId="{B90BE520-07F7-8440-A0F8-EA3C1A010D26}" type="presParOf" srcId="{54513FF3-CB3B-0B41-9DF1-1ACA50310CD6}" destId="{43FB77D2-1B9D-D044-9F45-018D9A205AE7}" srcOrd="0" destOrd="0" presId="urn:microsoft.com/office/officeart/2005/8/layout/process4"/>
    <dgm:cxn modelId="{0358A8CC-12D3-564A-A7BA-C783A48BB6C6}" type="presParOf" srcId="{E3EA1AED-44C3-D34B-A367-9676CF41C729}" destId="{9F1BE39D-1BAF-894D-95E6-F570AFB65BE3}" srcOrd="5" destOrd="0" presId="urn:microsoft.com/office/officeart/2005/8/layout/process4"/>
    <dgm:cxn modelId="{9EB87FEE-1777-9644-890F-044F0F94CA78}" type="presParOf" srcId="{E3EA1AED-44C3-D34B-A367-9676CF41C729}" destId="{8EDA6FEC-9305-E644-8173-4B63B36591DA}" srcOrd="6" destOrd="0" presId="urn:microsoft.com/office/officeart/2005/8/layout/process4"/>
    <dgm:cxn modelId="{9633B821-46CF-9D49-BAA7-C251A25C6641}" type="presParOf" srcId="{8EDA6FEC-9305-E644-8173-4B63B36591DA}" destId="{AB07246D-5616-F745-A60F-562705EBF5F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F53E2-3020-4A4E-BD5B-294DA87C166F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346E82D4-63DC-CC47-A392-4B17D46A9017}">
      <dgm:prSet phldrT="[Text]"/>
      <dgm:spPr/>
      <dgm:t>
        <a:bodyPr/>
        <a:lstStyle/>
        <a:p>
          <a:r>
            <a:rPr lang="en-GB" dirty="0"/>
            <a:t>Submit your problem</a:t>
          </a:r>
        </a:p>
      </dgm:t>
    </dgm:pt>
    <dgm:pt modelId="{B648DF35-AE0C-6F4E-9A20-E3238E6ADA9F}" type="parTrans" cxnId="{C43F9044-8606-4B40-87D6-ED619321DD3D}">
      <dgm:prSet/>
      <dgm:spPr/>
      <dgm:t>
        <a:bodyPr/>
        <a:lstStyle/>
        <a:p>
          <a:endParaRPr lang="en-GB"/>
        </a:p>
      </dgm:t>
    </dgm:pt>
    <dgm:pt modelId="{67DF521E-A66A-F04B-812E-F6FA55CC01E5}" type="sibTrans" cxnId="{C43F9044-8606-4B40-87D6-ED619321DD3D}">
      <dgm:prSet/>
      <dgm:spPr/>
      <dgm:t>
        <a:bodyPr/>
        <a:lstStyle/>
        <a:p>
          <a:endParaRPr lang="en-GB"/>
        </a:p>
      </dgm:t>
    </dgm:pt>
    <dgm:pt modelId="{1597F4AA-6027-7543-B6D4-504D1416854A}">
      <dgm:prSet phldrT="[Text]"/>
      <dgm:spPr/>
      <dgm:t>
        <a:bodyPr/>
        <a:lstStyle/>
        <a:p>
          <a:r>
            <a:rPr lang="en-GB" dirty="0"/>
            <a:t>Meet with experts at LINXS</a:t>
          </a:r>
        </a:p>
      </dgm:t>
    </dgm:pt>
    <dgm:pt modelId="{0AB66141-5C83-AA4A-9C9E-15E5A53286FD}" type="parTrans" cxnId="{A18CB109-BF5B-7B44-B211-26276361B2BA}">
      <dgm:prSet/>
      <dgm:spPr/>
      <dgm:t>
        <a:bodyPr/>
        <a:lstStyle/>
        <a:p>
          <a:endParaRPr lang="en-GB"/>
        </a:p>
      </dgm:t>
    </dgm:pt>
    <dgm:pt modelId="{D55E26D6-AA21-4041-B8E8-5B49376606EE}" type="sibTrans" cxnId="{A18CB109-BF5B-7B44-B211-26276361B2BA}">
      <dgm:prSet/>
      <dgm:spPr/>
      <dgm:t>
        <a:bodyPr/>
        <a:lstStyle/>
        <a:p>
          <a:endParaRPr lang="en-GB"/>
        </a:p>
      </dgm:t>
    </dgm:pt>
    <dgm:pt modelId="{B9CABCF7-1910-0846-A4C2-4E298D767CB7}">
      <dgm:prSet phldrT="[Text]"/>
      <dgm:spPr/>
      <dgm:t>
        <a:bodyPr/>
        <a:lstStyle/>
        <a:p>
          <a:r>
            <a:rPr lang="en-GB" dirty="0"/>
            <a:t>Work together on the problem</a:t>
          </a:r>
        </a:p>
      </dgm:t>
    </dgm:pt>
    <dgm:pt modelId="{1D0F3924-8909-6742-B9B5-00C46A9FDF07}" type="parTrans" cxnId="{3EFE1505-1BE7-E74A-AF8C-C2F6B8160677}">
      <dgm:prSet/>
      <dgm:spPr/>
      <dgm:t>
        <a:bodyPr/>
        <a:lstStyle/>
        <a:p>
          <a:endParaRPr lang="en-GB"/>
        </a:p>
      </dgm:t>
    </dgm:pt>
    <dgm:pt modelId="{9E34A30E-D6E7-D04D-B7B7-FFC0EEDE193F}" type="sibTrans" cxnId="{3EFE1505-1BE7-E74A-AF8C-C2F6B8160677}">
      <dgm:prSet/>
      <dgm:spPr/>
      <dgm:t>
        <a:bodyPr/>
        <a:lstStyle/>
        <a:p>
          <a:endParaRPr lang="en-GB"/>
        </a:p>
      </dgm:t>
    </dgm:pt>
    <dgm:pt modelId="{80F5BB31-2453-C64E-9BDA-21C4A0653DD3}" type="pres">
      <dgm:prSet presAssocID="{C79F53E2-3020-4A4E-BD5B-294DA87C166F}" presName="linearFlow" presStyleCnt="0">
        <dgm:presLayoutVars>
          <dgm:resizeHandles val="exact"/>
        </dgm:presLayoutVars>
      </dgm:prSet>
      <dgm:spPr/>
    </dgm:pt>
    <dgm:pt modelId="{FF402F8C-20D4-A646-80CC-DB599B33C2B0}" type="pres">
      <dgm:prSet presAssocID="{346E82D4-63DC-CC47-A392-4B17D46A9017}" presName="node" presStyleLbl="node1" presStyleIdx="0" presStyleCnt="3">
        <dgm:presLayoutVars>
          <dgm:bulletEnabled val="1"/>
        </dgm:presLayoutVars>
      </dgm:prSet>
      <dgm:spPr/>
    </dgm:pt>
    <dgm:pt modelId="{F7FB9A4D-0C1D-0E48-B9BA-D45D9634ABF2}" type="pres">
      <dgm:prSet presAssocID="{67DF521E-A66A-F04B-812E-F6FA55CC01E5}" presName="sibTrans" presStyleLbl="sibTrans2D1" presStyleIdx="0" presStyleCnt="2"/>
      <dgm:spPr/>
    </dgm:pt>
    <dgm:pt modelId="{B2D7BA4E-EB88-EC42-B466-E217D8659048}" type="pres">
      <dgm:prSet presAssocID="{67DF521E-A66A-F04B-812E-F6FA55CC01E5}" presName="connectorText" presStyleLbl="sibTrans2D1" presStyleIdx="0" presStyleCnt="2"/>
      <dgm:spPr/>
    </dgm:pt>
    <dgm:pt modelId="{24CD6206-E649-7742-A9A9-37CE24AD139A}" type="pres">
      <dgm:prSet presAssocID="{1597F4AA-6027-7543-B6D4-504D1416854A}" presName="node" presStyleLbl="node1" presStyleIdx="1" presStyleCnt="3">
        <dgm:presLayoutVars>
          <dgm:bulletEnabled val="1"/>
        </dgm:presLayoutVars>
      </dgm:prSet>
      <dgm:spPr/>
    </dgm:pt>
    <dgm:pt modelId="{31315F41-6EB9-FC43-B7DB-0AA501CBEE7E}" type="pres">
      <dgm:prSet presAssocID="{D55E26D6-AA21-4041-B8E8-5B49376606EE}" presName="sibTrans" presStyleLbl="sibTrans2D1" presStyleIdx="1" presStyleCnt="2"/>
      <dgm:spPr/>
    </dgm:pt>
    <dgm:pt modelId="{65E7DF04-3F6D-DB43-AE7F-DD8E94BFA6F9}" type="pres">
      <dgm:prSet presAssocID="{D55E26D6-AA21-4041-B8E8-5B49376606EE}" presName="connectorText" presStyleLbl="sibTrans2D1" presStyleIdx="1" presStyleCnt="2"/>
      <dgm:spPr/>
    </dgm:pt>
    <dgm:pt modelId="{7512B68F-BC99-944A-8A7E-BA76F7BE8DD4}" type="pres">
      <dgm:prSet presAssocID="{B9CABCF7-1910-0846-A4C2-4E298D767CB7}" presName="node" presStyleLbl="node1" presStyleIdx="2" presStyleCnt="3">
        <dgm:presLayoutVars>
          <dgm:bulletEnabled val="1"/>
        </dgm:presLayoutVars>
      </dgm:prSet>
      <dgm:spPr/>
    </dgm:pt>
  </dgm:ptLst>
  <dgm:cxnLst>
    <dgm:cxn modelId="{3EFE1505-1BE7-E74A-AF8C-C2F6B8160677}" srcId="{C79F53E2-3020-4A4E-BD5B-294DA87C166F}" destId="{B9CABCF7-1910-0846-A4C2-4E298D767CB7}" srcOrd="2" destOrd="0" parTransId="{1D0F3924-8909-6742-B9B5-00C46A9FDF07}" sibTransId="{9E34A30E-D6E7-D04D-B7B7-FFC0EEDE193F}"/>
    <dgm:cxn modelId="{A18CB109-BF5B-7B44-B211-26276361B2BA}" srcId="{C79F53E2-3020-4A4E-BD5B-294DA87C166F}" destId="{1597F4AA-6027-7543-B6D4-504D1416854A}" srcOrd="1" destOrd="0" parTransId="{0AB66141-5C83-AA4A-9C9E-15E5A53286FD}" sibTransId="{D55E26D6-AA21-4041-B8E8-5B49376606EE}"/>
    <dgm:cxn modelId="{3031B509-E0E7-7E4A-8162-43D651D6F7E5}" type="presOf" srcId="{D55E26D6-AA21-4041-B8E8-5B49376606EE}" destId="{65E7DF04-3F6D-DB43-AE7F-DD8E94BFA6F9}" srcOrd="1" destOrd="0" presId="urn:microsoft.com/office/officeart/2005/8/layout/process2"/>
    <dgm:cxn modelId="{4767C90F-119A-6644-8E45-6E0925424101}" type="presOf" srcId="{1597F4AA-6027-7543-B6D4-504D1416854A}" destId="{24CD6206-E649-7742-A9A9-37CE24AD139A}" srcOrd="0" destOrd="0" presId="urn:microsoft.com/office/officeart/2005/8/layout/process2"/>
    <dgm:cxn modelId="{B30F011E-B752-4D4A-AF8D-E1158F45EEA8}" type="presOf" srcId="{67DF521E-A66A-F04B-812E-F6FA55CC01E5}" destId="{F7FB9A4D-0C1D-0E48-B9BA-D45D9634ABF2}" srcOrd="0" destOrd="0" presId="urn:microsoft.com/office/officeart/2005/8/layout/process2"/>
    <dgm:cxn modelId="{C43F9044-8606-4B40-87D6-ED619321DD3D}" srcId="{C79F53E2-3020-4A4E-BD5B-294DA87C166F}" destId="{346E82D4-63DC-CC47-A392-4B17D46A9017}" srcOrd="0" destOrd="0" parTransId="{B648DF35-AE0C-6F4E-9A20-E3238E6ADA9F}" sibTransId="{67DF521E-A66A-F04B-812E-F6FA55CC01E5}"/>
    <dgm:cxn modelId="{44E3C084-9DE0-F14F-95B4-50599A27D7DA}" type="presOf" srcId="{346E82D4-63DC-CC47-A392-4B17D46A9017}" destId="{FF402F8C-20D4-A646-80CC-DB599B33C2B0}" srcOrd="0" destOrd="0" presId="urn:microsoft.com/office/officeart/2005/8/layout/process2"/>
    <dgm:cxn modelId="{47458491-33B6-7848-9D9D-CA10948E9309}" type="presOf" srcId="{C79F53E2-3020-4A4E-BD5B-294DA87C166F}" destId="{80F5BB31-2453-C64E-9BDA-21C4A0653DD3}" srcOrd="0" destOrd="0" presId="urn:microsoft.com/office/officeart/2005/8/layout/process2"/>
    <dgm:cxn modelId="{EFF507D9-D376-2A4D-B7EC-97EA5DB32072}" type="presOf" srcId="{67DF521E-A66A-F04B-812E-F6FA55CC01E5}" destId="{B2D7BA4E-EB88-EC42-B466-E217D8659048}" srcOrd="1" destOrd="0" presId="urn:microsoft.com/office/officeart/2005/8/layout/process2"/>
    <dgm:cxn modelId="{E9792EDF-0DB1-1042-BEBC-165377DD355B}" type="presOf" srcId="{D55E26D6-AA21-4041-B8E8-5B49376606EE}" destId="{31315F41-6EB9-FC43-B7DB-0AA501CBEE7E}" srcOrd="0" destOrd="0" presId="urn:microsoft.com/office/officeart/2005/8/layout/process2"/>
    <dgm:cxn modelId="{8D0C6DEF-BE18-A447-A8AD-F31E521F2F04}" type="presOf" srcId="{B9CABCF7-1910-0846-A4C2-4E298D767CB7}" destId="{7512B68F-BC99-944A-8A7E-BA76F7BE8DD4}" srcOrd="0" destOrd="0" presId="urn:microsoft.com/office/officeart/2005/8/layout/process2"/>
    <dgm:cxn modelId="{0F40B933-A484-1846-8403-367C2E6EB3D1}" type="presParOf" srcId="{80F5BB31-2453-C64E-9BDA-21C4A0653DD3}" destId="{FF402F8C-20D4-A646-80CC-DB599B33C2B0}" srcOrd="0" destOrd="0" presId="urn:microsoft.com/office/officeart/2005/8/layout/process2"/>
    <dgm:cxn modelId="{A4E411D6-3D83-BC4B-9AF7-7D70F92B14C6}" type="presParOf" srcId="{80F5BB31-2453-C64E-9BDA-21C4A0653DD3}" destId="{F7FB9A4D-0C1D-0E48-B9BA-D45D9634ABF2}" srcOrd="1" destOrd="0" presId="urn:microsoft.com/office/officeart/2005/8/layout/process2"/>
    <dgm:cxn modelId="{A8F95354-8516-254E-BE66-BED4E814FA52}" type="presParOf" srcId="{F7FB9A4D-0C1D-0E48-B9BA-D45D9634ABF2}" destId="{B2D7BA4E-EB88-EC42-B466-E217D8659048}" srcOrd="0" destOrd="0" presId="urn:microsoft.com/office/officeart/2005/8/layout/process2"/>
    <dgm:cxn modelId="{6DA027EE-EAA7-E74F-8C78-1ECD83E9198E}" type="presParOf" srcId="{80F5BB31-2453-C64E-9BDA-21C4A0653DD3}" destId="{24CD6206-E649-7742-A9A9-37CE24AD139A}" srcOrd="2" destOrd="0" presId="urn:microsoft.com/office/officeart/2005/8/layout/process2"/>
    <dgm:cxn modelId="{D041971D-B682-B545-9217-0222F42ECB93}" type="presParOf" srcId="{80F5BB31-2453-C64E-9BDA-21C4A0653DD3}" destId="{31315F41-6EB9-FC43-B7DB-0AA501CBEE7E}" srcOrd="3" destOrd="0" presId="urn:microsoft.com/office/officeart/2005/8/layout/process2"/>
    <dgm:cxn modelId="{F114D7B8-B210-DA49-9AB9-C3B51D4794F0}" type="presParOf" srcId="{31315F41-6EB9-FC43-B7DB-0AA501CBEE7E}" destId="{65E7DF04-3F6D-DB43-AE7F-DD8E94BFA6F9}" srcOrd="0" destOrd="0" presId="urn:microsoft.com/office/officeart/2005/8/layout/process2"/>
    <dgm:cxn modelId="{51B83E9B-3453-8143-B6B2-FFF23E8EC671}" type="presParOf" srcId="{80F5BB31-2453-C64E-9BDA-21C4A0653DD3}" destId="{7512B68F-BC99-944A-8A7E-BA76F7BE8DD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9997-7772-A743-9663-0EAC732BFFD9}">
      <dsp:nvSpPr>
        <dsp:cNvPr id="0" name=""/>
        <dsp:cNvSpPr/>
      </dsp:nvSpPr>
      <dsp:spPr>
        <a:xfrm>
          <a:off x="0" y="3138984"/>
          <a:ext cx="7540400" cy="686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Draw scientific conclusions and publish results!</a:t>
          </a:r>
        </a:p>
      </dsp:txBody>
      <dsp:txXfrm>
        <a:off x="0" y="3138984"/>
        <a:ext cx="7540400" cy="686733"/>
      </dsp:txXfrm>
    </dsp:sp>
    <dsp:sp modelId="{B81EAD10-1406-BD4B-9A7F-761E2DB202A4}">
      <dsp:nvSpPr>
        <dsp:cNvPr id="0" name=""/>
        <dsp:cNvSpPr/>
      </dsp:nvSpPr>
      <dsp:spPr>
        <a:xfrm rot="10800000">
          <a:off x="0" y="209309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Fit the parameters so that model matches experimental data </a:t>
          </a:r>
        </a:p>
      </dsp:txBody>
      <dsp:txXfrm rot="10800000">
        <a:off x="0" y="2093090"/>
        <a:ext cx="7540400" cy="686284"/>
      </dsp:txXfrm>
    </dsp:sp>
    <dsp:sp modelId="{43FB77D2-1B9D-D044-9F45-018D9A205AE7}">
      <dsp:nvSpPr>
        <dsp:cNvPr id="0" name=""/>
        <dsp:cNvSpPr/>
      </dsp:nvSpPr>
      <dsp:spPr>
        <a:xfrm rot="10800000">
          <a:off x="0" y="1047195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 a model (form and structure factor) with parameters </a:t>
          </a:r>
        </a:p>
      </dsp:txBody>
      <dsp:txXfrm rot="10800000">
        <a:off x="0" y="1047195"/>
        <a:ext cx="7540400" cy="686284"/>
      </dsp:txXfrm>
    </dsp:sp>
    <dsp:sp modelId="{AB07246D-5616-F745-A60F-562705EBF5F6}">
      <dsp:nvSpPr>
        <dsp:cNvPr id="0" name=""/>
        <dsp:cNvSpPr/>
      </dsp:nvSpPr>
      <dsp:spPr>
        <a:xfrm rot="10800000">
          <a:off x="0" y="0"/>
          <a:ext cx="7540400" cy="105619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and plot experimental data</a:t>
          </a:r>
        </a:p>
      </dsp:txBody>
      <dsp:txXfrm rot="10800000">
        <a:off x="0" y="0"/>
        <a:ext cx="7540400" cy="686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02F8C-20D4-A646-80CC-DB599B33C2B0}">
      <dsp:nvSpPr>
        <dsp:cNvPr id="0" name=""/>
        <dsp:cNvSpPr/>
      </dsp:nvSpPr>
      <dsp:spPr>
        <a:xfrm>
          <a:off x="2723709" y="0"/>
          <a:ext cx="2350380" cy="130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Submit your problem</a:t>
          </a:r>
        </a:p>
      </dsp:txBody>
      <dsp:txXfrm>
        <a:off x="2761954" y="38245"/>
        <a:ext cx="2273890" cy="1229276"/>
      </dsp:txXfrm>
    </dsp:sp>
    <dsp:sp modelId="{F7FB9A4D-0C1D-0E48-B9BA-D45D9634ABF2}">
      <dsp:nvSpPr>
        <dsp:cNvPr id="0" name=""/>
        <dsp:cNvSpPr/>
      </dsp:nvSpPr>
      <dsp:spPr>
        <a:xfrm rot="5400000">
          <a:off x="3654068" y="1338411"/>
          <a:ext cx="489662" cy="587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-5400000">
        <a:off x="3722621" y="1387378"/>
        <a:ext cx="352557" cy="342763"/>
      </dsp:txXfrm>
    </dsp:sp>
    <dsp:sp modelId="{24CD6206-E649-7742-A9A9-37CE24AD139A}">
      <dsp:nvSpPr>
        <dsp:cNvPr id="0" name=""/>
        <dsp:cNvSpPr/>
      </dsp:nvSpPr>
      <dsp:spPr>
        <a:xfrm>
          <a:off x="2723709" y="1958650"/>
          <a:ext cx="2350380" cy="130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Meet with experts at LINXS</a:t>
          </a:r>
        </a:p>
      </dsp:txBody>
      <dsp:txXfrm>
        <a:off x="2761954" y="1996895"/>
        <a:ext cx="2273890" cy="1229276"/>
      </dsp:txXfrm>
    </dsp:sp>
    <dsp:sp modelId="{31315F41-6EB9-FC43-B7DB-0AA501CBEE7E}">
      <dsp:nvSpPr>
        <dsp:cNvPr id="0" name=""/>
        <dsp:cNvSpPr/>
      </dsp:nvSpPr>
      <dsp:spPr>
        <a:xfrm rot="5400000">
          <a:off x="3654068" y="3297061"/>
          <a:ext cx="489662" cy="5875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-5400000">
        <a:off x="3722621" y="3346028"/>
        <a:ext cx="352557" cy="342763"/>
      </dsp:txXfrm>
    </dsp:sp>
    <dsp:sp modelId="{7512B68F-BC99-944A-8A7E-BA76F7BE8DD4}">
      <dsp:nvSpPr>
        <dsp:cNvPr id="0" name=""/>
        <dsp:cNvSpPr/>
      </dsp:nvSpPr>
      <dsp:spPr>
        <a:xfrm>
          <a:off x="2723709" y="3917301"/>
          <a:ext cx="2350380" cy="130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Work together on the problem</a:t>
          </a:r>
        </a:p>
      </dsp:txBody>
      <dsp:txXfrm>
        <a:off x="2761954" y="3955546"/>
        <a:ext cx="2273890" cy="1229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2023-08-27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93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2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794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7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257EF3A0-7A71-4641-A0F6-DA70CC1395D6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7471" y="6542262"/>
            <a:ext cx="22102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13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74549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00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848" y="310896"/>
            <a:ext cx="1527048" cy="8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F2A6-44A0-6744-9D0C-617EF56F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651-C918-3A48-8EF9-77763A58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816D-2B1E-FF4E-983F-B93B2455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AEE-5E2A-8447-B02A-BE7A36E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F97B-CE8D-3145-BE70-590AE3568F06}" type="datetimeFigureOut">
              <a:rPr lang="en-GB" smtClean="0"/>
              <a:t>27/08/2023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71FDD-3D24-5547-A40D-A08DAC93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20F0-F180-A646-8619-A8E76741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32D2-48AB-B440-BA86-0BA87E70A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13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34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D09AD65-1FD9-4184-BEE4-83A5D11034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3215183" cy="459883"/>
          </a:xfrm>
        </p:spPr>
        <p:txBody>
          <a:bodyPr tIns="18000" bIns="18000" anchor="t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D18409B3-8719-45C7-BE20-BC56EA367BE6}" type="datetime1">
              <a:rPr lang="sv-SE" smtClean="0"/>
              <a:t>2023-08-27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7548C-C5E5-4271-B49F-00D67235943B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65D16A-5F90-4B72-97CC-CB791922DCBB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D1340339-53BC-4E33-8BD6-3CA286BDE3E6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E87822C3-E9C6-4BFB-A4B1-54A5D4B8738A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2023-08-27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50" r:id="rId5"/>
    <p:sldLayoutId id="2147483668" r:id="rId6"/>
    <p:sldLayoutId id="2147483662" r:id="rId7"/>
    <p:sldLayoutId id="2147483664" r:id="rId8"/>
    <p:sldLayoutId id="2147483663" r:id="rId9"/>
    <p:sldLayoutId id="2147483666" r:id="rId10"/>
    <p:sldLayoutId id="2147483675" r:id="rId11"/>
    <p:sldLayoutId id="2147483681" r:id="rId12"/>
    <p:sldLayoutId id="2147483682" r:id="rId13"/>
    <p:sldLayoutId id="214748368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sis.stfc.ac.uk/Pages/SANSdataanalysisOverview.asp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View/sasview/issues" TargetMode="External"/><Relationship Id="rId2" Type="http://schemas.openxmlformats.org/officeDocument/2006/relationships/hyperlink" Target="mailto:help@sasview.or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wojciech.potrzebowski@ess.eu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30395" y="6117873"/>
            <a:ext cx="5096938" cy="459883"/>
          </a:xfrm>
        </p:spPr>
        <p:txBody>
          <a:bodyPr/>
          <a:lstStyle/>
          <a:p>
            <a:r>
              <a:rPr lang="sv-SE" sz="1600" dirty="0"/>
              <a:t>NLOF </a:t>
            </a:r>
            <a:r>
              <a:rPr lang="sv-SE" sz="1600" dirty="0" err="1"/>
              <a:t>Masterclass</a:t>
            </a:r>
            <a:r>
              <a:rPr lang="sv-SE" sz="1600" dirty="0"/>
              <a:t>, 2023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2D508E-6B54-A448-A045-80C0567CC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300" y="1998148"/>
            <a:ext cx="10693400" cy="2387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 ‘Swiss Army Knife’ for SAS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67F18-2F81-A342-966A-204F72C28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WojCIECH</a:t>
            </a:r>
            <a:r>
              <a:rPr lang="en-US" dirty="0"/>
              <a:t> </a:t>
            </a:r>
            <a:r>
              <a:rPr lang="en-US" dirty="0" err="1"/>
              <a:t>Potrzebowski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E0FE0-7544-2842-B2D3-81901FCF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880" y="2166606"/>
            <a:ext cx="2569029" cy="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B1-9590-9442-BB95-EF12D38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SESANS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EB7F-CB73-0E4D-8FE1-F99670C3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AF59F-EE10-9043-9B2C-CCA45610F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functionality for analysing SESANS data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D4A4-EFB5-6A46-9D70-7AB1831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81" y="2662464"/>
            <a:ext cx="8855714" cy="38128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E1E9D-8B36-D84A-A934-880E45860F17}"/>
              </a:ext>
            </a:extLst>
          </p:cNvPr>
          <p:cNvSpPr/>
          <p:nvPr/>
        </p:nvSpPr>
        <p:spPr>
          <a:xfrm>
            <a:off x="1474762" y="1500743"/>
            <a:ext cx="6932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recognizes SESANS data and starts specific workflow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all </a:t>
            </a:r>
            <a:r>
              <a:rPr lang="en-US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8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17A-D04B-074D-BE06-C256261C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FF74A-62AF-2A47-B6AE-FA8BFFEB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E7EAA0-648B-B14E-A722-54E71852DB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provides tools and infrastructure for custom/plugin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E4D47-961A-9F49-BD54-80DC3948C6F5}"/>
              </a:ext>
            </a:extLst>
          </p:cNvPr>
          <p:cNvSpPr/>
          <p:nvPr/>
        </p:nvSpPr>
        <p:spPr>
          <a:xfrm>
            <a:off x="508746" y="1644729"/>
            <a:ext cx="4005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Dedicated editor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Directly available in 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SasView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 ecosystem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Community developed models can be deposited to marketplace: https://</a:t>
            </a:r>
            <a:r>
              <a:rPr lang="en-US" dirty="0" err="1">
                <a:solidFill>
                  <a:srgbClr val="666666"/>
                </a:solidFill>
                <a:latin typeface="Arial"/>
                <a:cs typeface="Arial"/>
              </a:rPr>
              <a:t>marketplace.sasview.org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204D0-DC39-F440-A290-1AB57CFA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57" y="1730158"/>
            <a:ext cx="3040430" cy="454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83C9D-183E-6848-8F39-9A20D43B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83" y="1730158"/>
            <a:ext cx="3102018" cy="4541443"/>
          </a:xfrm>
          <a:prstGeom prst="rect">
            <a:avLst/>
          </a:prstGeom>
        </p:spPr>
      </p:pic>
      <p:pic>
        <p:nvPicPr>
          <p:cNvPr id="12" name="Content Placeholder 19">
            <a:extLst>
              <a:ext uri="{FF2B5EF4-FFF2-40B4-BE49-F238E27FC236}">
                <a16:creationId xmlns:a16="http://schemas.microsoft.com/office/drawing/2014/main" id="{69E3DF8D-25AE-634F-AFA2-FDEB0C9E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746" y="3676054"/>
            <a:ext cx="4159567" cy="3148067"/>
          </a:xfrm>
        </p:spPr>
      </p:pic>
    </p:spTree>
    <p:extLst>
      <p:ext uri="{BB962C8B-B14F-4D97-AF65-F5344CB8AC3E}">
        <p14:creationId xmlns:p14="http://schemas.microsoft.com/office/powerpoint/2010/main" val="17621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59509" y="1216975"/>
            <a:ext cx="10820813" cy="5440853"/>
            <a:chOff x="-1514265" y="986041"/>
            <a:chExt cx="11927675" cy="4343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83"/>
            <a:stretch/>
          </p:blipFill>
          <p:spPr>
            <a:xfrm>
              <a:off x="1220957" y="1064009"/>
              <a:ext cx="6387091" cy="426541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986041"/>
              <a:ext cx="11927675" cy="4197644"/>
              <a:chOff x="-1514265" y="986041"/>
              <a:chExt cx="11927675" cy="41976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7692269" y="3745361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7692269" y="4217285"/>
                <a:ext cx="2721141" cy="966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986041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</a:b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33356" y="1232113"/>
                <a:ext cx="2388667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90AC117-BA5B-7B45-B1F8-791DA72A3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Various utility tools and calculators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19DF08-C110-6B4A-B5BA-429F60D912DA}"/>
              </a:ext>
            </a:extLst>
          </p:cNvPr>
          <p:cNvCxnSpPr>
            <a:cxnSpLocks/>
          </p:cNvCxnSpPr>
          <p:nvPr/>
        </p:nvCxnSpPr>
        <p:spPr>
          <a:xfrm flipH="1">
            <a:off x="4550405" y="6072997"/>
            <a:ext cx="42461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9226-6B33-EB4F-BE8D-368DACF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FB8B-532C-1F40-8CA0-E9E744E0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ABB00-7356-D643-BADF-539E5EF26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Latest release - </a:t>
            </a:r>
            <a:r>
              <a:rPr lang="en-GB" dirty="0" err="1"/>
              <a:t>SasView</a:t>
            </a:r>
            <a:r>
              <a:rPr lang="en-GB" dirty="0"/>
              <a:t> 5.0.6</a:t>
            </a:r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0D718083-910C-3740-9051-5159A1244AA4}"/>
              </a:ext>
            </a:extLst>
          </p:cNvPr>
          <p:cNvSpPr/>
          <p:nvPr/>
        </p:nvSpPr>
        <p:spPr>
          <a:xfrm>
            <a:off x="5226080" y="1520879"/>
            <a:ext cx="661837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1" dirty="0">
                <a:solidFill>
                  <a:srgbClr val="666666"/>
                </a:solidFill>
              </a:rPr>
              <a:t>New Features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Generic Scattering Calculator supports magnetic/polarized SANS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Coordinate data in VTK formats supported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The data loaders have been improved (can read multiple &lt;</a:t>
            </a:r>
            <a:r>
              <a:rPr lang="en-US" sz="2000" b="0" dirty="0" err="1">
                <a:solidFill>
                  <a:srgbClr val="666666"/>
                </a:solidFill>
              </a:rPr>
              <a:t>SASData</a:t>
            </a:r>
            <a:r>
              <a:rPr lang="en-US" sz="2000" b="0" dirty="0">
                <a:solidFill>
                  <a:srgbClr val="666666"/>
                </a:solidFill>
              </a:rPr>
              <a:t>&gt; entries) </a:t>
            </a:r>
          </a:p>
          <a:p>
            <a:pPr marL="342900" indent="-342900">
              <a:buFont typeface="Arial" panose="020B0604020202020204" pitchFamily="34" charset="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solidFill>
                  <a:srgbClr val="666666"/>
                </a:solidFill>
              </a:rPr>
              <a:t>Available on </a:t>
            </a:r>
            <a:r>
              <a:rPr lang="en-US" sz="2000" b="0" dirty="0" err="1">
                <a:solidFill>
                  <a:srgbClr val="666666"/>
                </a:solidFill>
              </a:rPr>
              <a:t>conda</a:t>
            </a:r>
            <a:r>
              <a:rPr lang="en-US" sz="2000" b="0" dirty="0">
                <a:solidFill>
                  <a:srgbClr val="666666"/>
                </a:solidFill>
              </a:rPr>
              <a:t>-forge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/>
          </a:p>
        </p:txBody>
      </p:sp>
      <p:sp>
        <p:nvSpPr>
          <p:cNvPr id="10" name="Shape 393">
            <a:extLst>
              <a:ext uri="{FF2B5EF4-FFF2-40B4-BE49-F238E27FC236}">
                <a16:creationId xmlns:a16="http://schemas.microsoft.com/office/drawing/2014/main" id="{56F28426-4F48-9040-B0AE-E1BCF94E766E}"/>
              </a:ext>
            </a:extLst>
          </p:cNvPr>
          <p:cNvSpPr/>
          <p:nvPr/>
        </p:nvSpPr>
        <p:spPr>
          <a:xfrm>
            <a:off x="5226080" y="4683850"/>
            <a:ext cx="70184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Models on Model Marketplace</a:t>
            </a:r>
            <a:endParaRPr sz="2000" b="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Whirl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Maier-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Saupe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Cyclic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distribution, 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Superball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Cube</a:t>
            </a:r>
            <a:r>
              <a:rPr lang="sv-SE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20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OrientedMagneticChains</a:t>
            </a:r>
            <a:endParaRPr lang="sv-SE" sz="20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13AB6-1DA1-4249-8C66-967B6C747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844" y="4780318"/>
            <a:ext cx="1457891" cy="1093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0457E-4C4B-594C-8DB5-1E5D7788B1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82" y="1577491"/>
            <a:ext cx="4403696" cy="2824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AF4BE-6825-5540-9353-998E01406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41" y="4776982"/>
            <a:ext cx="1358702" cy="1158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480B4-45F6-0641-A022-7164E1DAB5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814" y="4789817"/>
            <a:ext cx="1312905" cy="1125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87E55F-2C23-7B4E-A79E-8668D254714A}"/>
              </a:ext>
            </a:extLst>
          </p:cNvPr>
          <p:cNvSpPr/>
          <p:nvPr/>
        </p:nvSpPr>
        <p:spPr>
          <a:xfrm>
            <a:off x="2848787" y="6251623"/>
            <a:ext cx="5869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/releases/tag/v5.0.6</a:t>
            </a:r>
          </a:p>
        </p:txBody>
      </p:sp>
    </p:spTree>
    <p:extLst>
      <p:ext uri="{BB962C8B-B14F-4D97-AF65-F5344CB8AC3E}">
        <p14:creationId xmlns:p14="http://schemas.microsoft.com/office/powerpoint/2010/main" val="285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D1B7-2445-F575-983C-A04B4F4E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A9D93-B14A-3713-CD20-5A47C408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72C200-2E39-9A56-43FA-DA9EB523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682" y="1889769"/>
            <a:ext cx="5775276" cy="392148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01C21B-CEDA-2A7A-9971-E2B4F87303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3508" y="1889769"/>
            <a:ext cx="5674174" cy="4768062"/>
          </a:xfrm>
        </p:spPr>
        <p:txBody>
          <a:bodyPr/>
          <a:lstStyle/>
          <a:p>
            <a:r>
              <a:rPr lang="en-SE" dirty="0"/>
              <a:t>New features in Generic Scattering Calculator: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Calculates form factor from coordinates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Saves as a plugin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E" dirty="0"/>
              <a:t>Can be used together with the structure factor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05B661-91F5-84E0-1DF4-A59852086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Concentrated protein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C739B-24C5-104E-1C5F-CE3F4EEAD5D2}"/>
              </a:ext>
            </a:extLst>
          </p:cNvPr>
          <p:cNvSpPr txBox="1"/>
          <p:nvPr/>
        </p:nvSpPr>
        <p:spPr>
          <a:xfrm>
            <a:off x="3092032" y="6262919"/>
            <a:ext cx="659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rgbClr val="00B0F0"/>
                </a:solidFill>
              </a:rPr>
              <a:t>https://github.com/SasView/sasview/releases/tag/nightly-build</a:t>
            </a:r>
          </a:p>
        </p:txBody>
      </p:sp>
    </p:spTree>
    <p:extLst>
      <p:ext uri="{BB962C8B-B14F-4D97-AF65-F5344CB8AC3E}">
        <p14:creationId xmlns:p14="http://schemas.microsoft.com/office/powerpoint/2010/main" val="23518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163-B88A-E54C-AC9B-B7F1152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C7288-1AE1-CA40-877A-1A21B12E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0A47A-41D1-BC49-9E6F-4E87523E4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SasView</a:t>
            </a:r>
            <a:r>
              <a:rPr lang="en-GB" dirty="0"/>
              <a:t> 5.0.6 and beyond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58B9F-4946-5149-8B87-8F2CF53A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8" y="1672872"/>
            <a:ext cx="5590782" cy="314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7FBBA6-C6CE-C343-AF15-456022C64032}"/>
              </a:ext>
            </a:extLst>
          </p:cNvPr>
          <p:cNvSpPr/>
          <p:nvPr/>
        </p:nvSpPr>
        <p:spPr>
          <a:xfrm>
            <a:off x="6302476" y="1562399"/>
            <a:ext cx="55699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correlation function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Refactoring P(R) 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SAXS/SANS co-refinement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Magnetic workflows upgrades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orientation viewer and slicing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Generic resolution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Integration with databases and data catalogues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66666"/>
                </a:solidFill>
              </a:rPr>
              <a:t>Improved scripting interface</a:t>
            </a:r>
          </a:p>
          <a:p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1E6C-773C-3147-9B45-6D371C808CB2}"/>
              </a:ext>
            </a:extLst>
          </p:cNvPr>
          <p:cNvSpPr/>
          <p:nvPr/>
        </p:nvSpPr>
        <p:spPr>
          <a:xfrm>
            <a:off x="1407651" y="5921829"/>
            <a:ext cx="8752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</a:t>
            </a:r>
            <a:r>
              <a:rPr lang="en-GB" dirty="0" err="1">
                <a:solidFill>
                  <a:srgbClr val="00B0F0"/>
                </a:solidFill>
              </a:rPr>
              <a:t>github.com</a:t>
            </a:r>
            <a:r>
              <a:rPr lang="en-GB" dirty="0">
                <a:solidFill>
                  <a:srgbClr val="00B0F0"/>
                </a:solidFill>
              </a:rPr>
              <a:t>/</a:t>
            </a:r>
            <a:r>
              <a:rPr lang="en-GB" dirty="0" err="1">
                <a:solidFill>
                  <a:srgbClr val="00B0F0"/>
                </a:solidFill>
              </a:rPr>
              <a:t>SasView</a:t>
            </a:r>
            <a:r>
              <a:rPr lang="en-GB" dirty="0">
                <a:solidFill>
                  <a:srgbClr val="00B0F0"/>
                </a:solidFill>
              </a:rPr>
              <a:t>/documents/blob/</a:t>
            </a:r>
            <a:r>
              <a:rPr lang="en-GB" dirty="0" err="1">
                <a:solidFill>
                  <a:srgbClr val="00B0F0"/>
                </a:solidFill>
              </a:rPr>
              <a:t>road_map_update</a:t>
            </a:r>
            <a:r>
              <a:rPr lang="en-GB" dirty="0">
                <a:solidFill>
                  <a:srgbClr val="00B0F0"/>
                </a:solidFill>
              </a:rPr>
              <a:t>/Sasview%20Roadmap.md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01E3E-98FA-274A-90D3-FA40F8CBDAAC}"/>
              </a:ext>
            </a:extLst>
          </p:cNvPr>
          <p:cNvSpPr txBox="1"/>
          <p:nvPr/>
        </p:nvSpPr>
        <p:spPr>
          <a:xfrm>
            <a:off x="3314731" y="5582821"/>
            <a:ext cx="493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Detailed plans can be found at </a:t>
            </a:r>
            <a:r>
              <a:rPr lang="en-GB" dirty="0" err="1">
                <a:solidFill>
                  <a:srgbClr val="666666"/>
                </a:solidFill>
              </a:rPr>
              <a:t>SasView</a:t>
            </a:r>
            <a:r>
              <a:rPr lang="en-GB" dirty="0">
                <a:solidFill>
                  <a:srgbClr val="666666"/>
                </a:solidFill>
              </a:rPr>
              <a:t> Road Map</a:t>
            </a:r>
          </a:p>
        </p:txBody>
      </p:sp>
    </p:spTree>
    <p:extLst>
      <p:ext uri="{BB962C8B-B14F-4D97-AF65-F5344CB8AC3E}">
        <p14:creationId xmlns:p14="http://schemas.microsoft.com/office/powerpoint/2010/main" val="26887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Graphical User Interface (GUI)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638233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3299385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881972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1467922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Useful </a:t>
            </a: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for batch jobs and reproducibility</a:t>
            </a:r>
            <a:endParaRPr lang="en-US" sz="1800" dirty="0">
              <a:solidFill>
                <a:srgbClr val="666666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Arial"/>
                <a:cs typeface="Arial"/>
              </a:rPr>
              <a:t>Scripts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can be run on computer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512640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51823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7AB5F97-5B83-6644-B8C3-333DE19BD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SasView</a:t>
            </a:r>
            <a:r>
              <a:rPr lang="en-US" dirty="0"/>
              <a:t> from script</a:t>
            </a:r>
          </a:p>
        </p:txBody>
      </p:sp>
    </p:spTree>
    <p:extLst>
      <p:ext uri="{BB962C8B-B14F-4D97-AF65-F5344CB8AC3E}">
        <p14:creationId xmlns:p14="http://schemas.microsoft.com/office/powerpoint/2010/main" val="17551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BD2-46A6-B64A-B07F-0C11B6DD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SasView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1BB0D-F59C-4240-9B50-3CAA0F9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F84E82-81AF-384C-991E-B5A5D3C67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Alternative approaches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F6D255-40BA-5E4A-9543-0E0468C8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0"/>
          <a:stretch/>
        </p:blipFill>
        <p:spPr>
          <a:xfrm>
            <a:off x="941744" y="1808526"/>
            <a:ext cx="10536748" cy="3759765"/>
          </a:xfrm>
          <a:prstGeom prst="rect">
            <a:avLst/>
          </a:prstGeom>
        </p:spPr>
      </p:pic>
      <p:sp>
        <p:nvSpPr>
          <p:cNvPr id="13" name="Google Shape;339;p12">
            <a:extLst>
              <a:ext uri="{FF2B5EF4-FFF2-40B4-BE49-F238E27FC236}">
                <a16:creationId xmlns:a16="http://schemas.microsoft.com/office/drawing/2014/main" id="{A903C8F7-3C06-5649-9103-7AC053E967C2}"/>
              </a:ext>
            </a:extLst>
          </p:cNvPr>
          <p:cNvSpPr/>
          <p:nvPr/>
        </p:nvSpPr>
        <p:spPr>
          <a:xfrm>
            <a:off x="941744" y="6216000"/>
            <a:ext cx="6843356" cy="36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GB" sz="1800" dirty="0">
                <a:solidFill>
                  <a:srgbClr val="626262"/>
                </a:solidFill>
                <a:hlinkClick r:id="rId4"/>
              </a:rPr>
              <a:t>https://www.isis.stfc.ac.uk/Pages/SANSdataanalysisOverview.aspx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7F4AC90-CE3D-B640-B851-91BD2BA3B33A}"/>
              </a:ext>
            </a:extLst>
          </p:cNvPr>
          <p:cNvSpPr/>
          <p:nvPr/>
        </p:nvSpPr>
        <p:spPr>
          <a:xfrm>
            <a:off x="5646058" y="1916334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BD91D700-9DDF-2240-824D-6F1134B35F78}"/>
              </a:ext>
            </a:extLst>
          </p:cNvPr>
          <p:cNvSpPr/>
          <p:nvPr/>
        </p:nvSpPr>
        <p:spPr>
          <a:xfrm>
            <a:off x="7617692" y="1916333"/>
            <a:ext cx="1117600" cy="9724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389C7-CCC4-A84B-90AC-E2EED6C5AA13}"/>
              </a:ext>
            </a:extLst>
          </p:cNvPr>
          <p:cNvSpPr txBox="1"/>
          <p:nvPr/>
        </p:nvSpPr>
        <p:spPr>
          <a:xfrm>
            <a:off x="5929087" y="1432097"/>
            <a:ext cx="240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Not in </a:t>
            </a:r>
            <a:r>
              <a:rPr lang="en-GB" sz="2000" dirty="0" err="1">
                <a:solidFill>
                  <a:srgbClr val="FF0000"/>
                </a:solidFill>
              </a:rPr>
              <a:t>SasView</a:t>
            </a:r>
            <a:r>
              <a:rPr lang="en-GB" sz="2000" dirty="0">
                <a:solidFill>
                  <a:srgbClr val="FF0000"/>
                </a:solidFill>
              </a:rPr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7904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5494-1350-9450-18DD-06884BA3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AD186-E3F2-250A-FD72-1DF1D360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075FED-3F63-AE61-FDDF-C330547F6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program suite for SAS data analysis from biological macromolecules</a:t>
            </a:r>
          </a:p>
          <a:p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95FEF-7607-CB33-CE48-1456500E8121}"/>
              </a:ext>
            </a:extLst>
          </p:cNvPr>
          <p:cNvSpPr txBox="1"/>
          <p:nvPr/>
        </p:nvSpPr>
        <p:spPr>
          <a:xfrm>
            <a:off x="3049003" y="640796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https://www.embl-hamburg.de/biosaxs/software.html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6475E-E716-819D-B1CB-D2ACD2F8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78" y="1601904"/>
            <a:ext cx="4626831" cy="4642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A6338-E814-234C-5E16-3CFB4AC2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6416"/>
            <a:ext cx="5930148" cy="33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DDE0-333F-4040-B972-12975E13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contribute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8EE5E-30E5-3D4B-8F20-6A894BA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64DC4-97C5-2B4A-B8B5-1AA8DA547E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You don’t have to be coding ninja to help out!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6FA81-10E4-0144-9C0A-D9E33D90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222286" cy="4768062"/>
          </a:xfrm>
        </p:spPr>
        <p:txBody>
          <a:bodyPr>
            <a:normAutofit/>
          </a:bodyPr>
          <a:lstStyle/>
          <a:p>
            <a:r>
              <a:rPr lang="en-US" dirty="0"/>
              <a:t>Respond to queries posted to </a:t>
            </a:r>
            <a:r>
              <a:rPr lang="en-US" dirty="0">
                <a:hlinkClick r:id="rId2"/>
              </a:rPr>
              <a:t>help@sasview.org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Teach others how to get the best from </a:t>
            </a:r>
            <a:r>
              <a:rPr lang="en-US" dirty="0" err="1"/>
              <a:t>SasView</a:t>
            </a:r>
            <a:endParaRPr lang="en-US" dirty="0"/>
          </a:p>
          <a:p>
            <a:r>
              <a:rPr lang="en-US" dirty="0"/>
              <a:t>Write and improve documentation</a:t>
            </a:r>
          </a:p>
          <a:p>
            <a:r>
              <a:rPr lang="en-US" dirty="0"/>
              <a:t>Write and record tutorials</a:t>
            </a:r>
          </a:p>
          <a:p>
            <a:r>
              <a:rPr lang="en-US" dirty="0"/>
              <a:t>Test </a:t>
            </a:r>
            <a:r>
              <a:rPr lang="en-US" dirty="0" err="1"/>
              <a:t>SasView</a:t>
            </a:r>
            <a:r>
              <a:rPr lang="en-US" dirty="0"/>
              <a:t> (over and over!) and write bug reports</a:t>
            </a:r>
          </a:p>
          <a:p>
            <a:r>
              <a:rPr lang="en-US" dirty="0"/>
              <a:t>Provide new plugin models</a:t>
            </a:r>
          </a:p>
          <a:p>
            <a:r>
              <a:rPr lang="en-US" dirty="0"/>
              <a:t>Deploy and improve automated testing</a:t>
            </a:r>
          </a:p>
          <a:p>
            <a:r>
              <a:rPr lang="en-US" dirty="0"/>
              <a:t>Review the code contributions of others</a:t>
            </a:r>
          </a:p>
          <a:p>
            <a:r>
              <a:rPr lang="en-US" dirty="0"/>
              <a:t>Develop code in Python3/C++ and </a:t>
            </a:r>
            <a:r>
              <a:rPr lang="en-US" dirty="0" err="1"/>
              <a:t>PyQt</a:t>
            </a:r>
            <a:r>
              <a:rPr lang="en-US" dirty="0"/>
              <a:t>/Matplotlib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C21A-499D-004F-9701-70DE1188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6" y="2307887"/>
            <a:ext cx="3618793" cy="272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8A37B-5934-2147-8499-C30AEF1F884B}"/>
              </a:ext>
            </a:extLst>
          </p:cNvPr>
          <p:cNvSpPr txBox="1"/>
          <p:nvPr/>
        </p:nvSpPr>
        <p:spPr>
          <a:xfrm>
            <a:off x="4347001" y="6270094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00B0F0"/>
                </a:solidFill>
              </a:rPr>
              <a:t>www.sasview.org</a:t>
            </a:r>
            <a:r>
              <a:rPr lang="en-GB" dirty="0">
                <a:solidFill>
                  <a:srgbClr val="00B0F0"/>
                </a:solidFill>
              </a:rPr>
              <a:t>/contribute</a:t>
            </a:r>
          </a:p>
        </p:txBody>
      </p:sp>
    </p:spTree>
    <p:extLst>
      <p:ext uri="{BB962C8B-B14F-4D97-AF65-F5344CB8AC3E}">
        <p14:creationId xmlns:p14="http://schemas.microsoft.com/office/powerpoint/2010/main" val="27202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854-B25B-A84A-83E4-A7EBD43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A7C0-8259-F741-9B24-07F691A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0015F-577B-AA4A-8346-D8D0222E2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BD81E-92F8-7549-85E7-4ED3CB972F50}"/>
              </a:ext>
            </a:extLst>
          </p:cNvPr>
          <p:cNvGrpSpPr/>
          <p:nvPr/>
        </p:nvGrpSpPr>
        <p:grpSpPr>
          <a:xfrm rot="289545">
            <a:off x="1212271" y="2689258"/>
            <a:ext cx="12416643" cy="2671335"/>
            <a:chOff x="239815" y="3131272"/>
            <a:chExt cx="12001893" cy="227061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46291B-DB2B-624E-B503-6FBAF485A4F0}"/>
                </a:ext>
              </a:extLst>
            </p:cNvPr>
            <p:cNvSpPr/>
            <p:nvPr/>
          </p:nvSpPr>
          <p:spPr>
            <a:xfrm rot="21057637">
              <a:off x="239815" y="3157978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52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62FE77-D37F-3948-AA7F-B72CE628718D}"/>
                </a:ext>
              </a:extLst>
            </p:cNvPr>
            <p:cNvSpPr/>
            <p:nvPr/>
          </p:nvSpPr>
          <p:spPr>
            <a:xfrm rot="21057637">
              <a:off x="392215" y="3131272"/>
              <a:ext cx="11849493" cy="2243913"/>
            </a:xfrm>
            <a:custGeom>
              <a:avLst/>
              <a:gdLst>
                <a:gd name="connsiteX0" fmla="*/ 0 w 13159819"/>
                <a:gd name="connsiteY0" fmla="*/ 518474 h 2338181"/>
                <a:gd name="connsiteX1" fmla="*/ 2611225 w 13159819"/>
                <a:gd name="connsiteY1" fmla="*/ 2337848 h 2338181"/>
                <a:gd name="connsiteX2" fmla="*/ 6410227 w 13159819"/>
                <a:gd name="connsiteY2" fmla="*/ 395926 h 2338181"/>
                <a:gd name="connsiteX3" fmla="*/ 9898145 w 13159819"/>
                <a:gd name="connsiteY3" fmla="*/ 2234153 h 2338181"/>
                <a:gd name="connsiteX4" fmla="*/ 13159819 w 13159819"/>
                <a:gd name="connsiteY4" fmla="*/ 0 h 233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9819" h="2338181">
                  <a:moveTo>
                    <a:pt x="0" y="518474"/>
                  </a:moveTo>
                  <a:cubicBezTo>
                    <a:pt x="771427" y="1438373"/>
                    <a:pt x="1542854" y="2358273"/>
                    <a:pt x="2611225" y="2337848"/>
                  </a:cubicBezTo>
                  <a:cubicBezTo>
                    <a:pt x="3679596" y="2317423"/>
                    <a:pt x="5195740" y="413208"/>
                    <a:pt x="6410227" y="395926"/>
                  </a:cubicBezTo>
                  <a:cubicBezTo>
                    <a:pt x="7624714" y="378643"/>
                    <a:pt x="8773213" y="2300141"/>
                    <a:pt x="9898145" y="2234153"/>
                  </a:cubicBezTo>
                  <a:cubicBezTo>
                    <a:pt x="11023077" y="2168165"/>
                    <a:pt x="12091448" y="1084082"/>
                    <a:pt x="13159819" y="0"/>
                  </a:cubicBezTo>
                </a:path>
              </a:pathLst>
            </a:custGeom>
            <a:noFill/>
            <a:ln w="1270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B0227-A393-074A-A0FA-E78BF94BEA04}"/>
              </a:ext>
            </a:extLst>
          </p:cNvPr>
          <p:cNvSpPr/>
          <p:nvPr/>
        </p:nvSpPr>
        <p:spPr>
          <a:xfrm>
            <a:off x="372219" y="3246185"/>
            <a:ext cx="1459309" cy="255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EA0936-F604-D544-8BEE-7E52AAB94D75}"/>
              </a:ext>
            </a:extLst>
          </p:cNvPr>
          <p:cNvGrpSpPr/>
          <p:nvPr/>
        </p:nvGrpSpPr>
        <p:grpSpPr>
          <a:xfrm>
            <a:off x="3135333" y="2480851"/>
            <a:ext cx="1630512" cy="2104081"/>
            <a:chOff x="2726230" y="2731816"/>
            <a:chExt cx="1630512" cy="21040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E1ABD4-688B-9745-975C-49AE51DD1F15}"/>
                </a:ext>
              </a:extLst>
            </p:cNvPr>
            <p:cNvCxnSpPr/>
            <p:nvPr/>
          </p:nvCxnSpPr>
          <p:spPr>
            <a:xfrm flipV="1">
              <a:off x="3541486" y="4033947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ctagon 22">
              <a:extLst>
                <a:ext uri="{FF2B5EF4-FFF2-40B4-BE49-F238E27FC236}">
                  <a16:creationId xmlns:a16="http://schemas.microsoft.com/office/drawing/2014/main" id="{481D2157-D2E7-F346-8D2D-61BC4F2622D5}"/>
                </a:ext>
              </a:extLst>
            </p:cNvPr>
            <p:cNvSpPr/>
            <p:nvPr/>
          </p:nvSpPr>
          <p:spPr>
            <a:xfrm>
              <a:off x="2726230" y="2731816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Experiment 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6C98-526D-5942-8D5F-0111B63E98D2}"/>
              </a:ext>
            </a:extLst>
          </p:cNvPr>
          <p:cNvGrpSpPr/>
          <p:nvPr/>
        </p:nvGrpSpPr>
        <p:grpSpPr>
          <a:xfrm>
            <a:off x="5306304" y="3532892"/>
            <a:ext cx="1630512" cy="2104081"/>
            <a:chOff x="4591315" y="3813129"/>
            <a:chExt cx="1630512" cy="21040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F4CB00-EDA3-0543-82FB-FDF399BABA70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ctagon 24">
              <a:extLst>
                <a:ext uri="{FF2B5EF4-FFF2-40B4-BE49-F238E27FC236}">
                  <a16:creationId xmlns:a16="http://schemas.microsoft.com/office/drawing/2014/main" id="{6EEF7662-3EF6-E143-9CCA-1DDBA39A7EE9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streaming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199EA-A1F4-2848-A089-F035E4AF1D42}"/>
              </a:ext>
            </a:extLst>
          </p:cNvPr>
          <p:cNvGrpSpPr/>
          <p:nvPr/>
        </p:nvGrpSpPr>
        <p:grpSpPr>
          <a:xfrm>
            <a:off x="6225341" y="259354"/>
            <a:ext cx="1630512" cy="2104081"/>
            <a:chOff x="4591315" y="3813129"/>
            <a:chExt cx="1630512" cy="210408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34C0D3-470B-7E4C-8064-E4BFE44C8F9D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ctagon 29">
              <a:extLst>
                <a:ext uri="{FF2B5EF4-FFF2-40B4-BE49-F238E27FC236}">
                  <a16:creationId xmlns:a16="http://schemas.microsoft.com/office/drawing/2014/main" id="{FCF9D86F-0452-5D49-BADC-D58A353C6FC4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reduction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5ADFF1-B967-F44F-84AD-11A0619605D4}"/>
              </a:ext>
            </a:extLst>
          </p:cNvPr>
          <p:cNvGrpSpPr/>
          <p:nvPr/>
        </p:nvGrpSpPr>
        <p:grpSpPr>
          <a:xfrm>
            <a:off x="8546054" y="3532892"/>
            <a:ext cx="1630512" cy="2104081"/>
            <a:chOff x="4591315" y="3813129"/>
            <a:chExt cx="1630512" cy="21040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9ECB50-A391-6F4A-BE99-88B03A3DF92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37E25685-5D9C-EA4D-B935-DC08BD662ECF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Data analysis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6A137B-A362-1349-AA7F-359772BC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-294726" y="3509956"/>
            <a:ext cx="2532447" cy="17069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6E697E0-F514-2445-AE2C-AAC0E8F42547}"/>
              </a:ext>
            </a:extLst>
          </p:cNvPr>
          <p:cNvGrpSpPr/>
          <p:nvPr/>
        </p:nvGrpSpPr>
        <p:grpSpPr>
          <a:xfrm>
            <a:off x="1407831" y="4664855"/>
            <a:ext cx="1630512" cy="2104081"/>
            <a:chOff x="4591315" y="3813129"/>
            <a:chExt cx="1630512" cy="210408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C2FA0B-1054-F046-95AC-6899DF30BF78}"/>
                </a:ext>
              </a:extLst>
            </p:cNvPr>
            <p:cNvCxnSpPr/>
            <p:nvPr/>
          </p:nvCxnSpPr>
          <p:spPr>
            <a:xfrm flipV="1">
              <a:off x="5406571" y="5115260"/>
              <a:ext cx="0" cy="801950"/>
            </a:xfrm>
            <a:prstGeom prst="line">
              <a:avLst/>
            </a:prstGeom>
            <a:ln w="1016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ctagon 43">
              <a:extLst>
                <a:ext uri="{FF2B5EF4-FFF2-40B4-BE49-F238E27FC236}">
                  <a16:creationId xmlns:a16="http://schemas.microsoft.com/office/drawing/2014/main" id="{D0E5E0C8-62D7-2444-B1CC-1B1C24855FA2}"/>
                </a:ext>
              </a:extLst>
            </p:cNvPr>
            <p:cNvSpPr/>
            <p:nvPr/>
          </p:nvSpPr>
          <p:spPr>
            <a:xfrm>
              <a:off x="4591315" y="3813129"/>
              <a:ext cx="1630512" cy="1293109"/>
            </a:xfrm>
            <a:prstGeom prst="oct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User Office Software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27ADDE-EF4D-6E48-85CE-D94FA2FE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07"/>
          <a:stretch/>
        </p:blipFill>
        <p:spPr>
          <a:xfrm>
            <a:off x="9974915" y="1274386"/>
            <a:ext cx="1623481" cy="13262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79E83-4269-4740-A883-D6B04066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99"/>
          <a:stretch/>
        </p:blipFill>
        <p:spPr>
          <a:xfrm>
            <a:off x="9516890" y="2181348"/>
            <a:ext cx="2532447" cy="170690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FF78078-2ABB-3746-8F3F-78CFED1DAB17}"/>
              </a:ext>
            </a:extLst>
          </p:cNvPr>
          <p:cNvGrpSpPr/>
          <p:nvPr/>
        </p:nvGrpSpPr>
        <p:grpSpPr>
          <a:xfrm>
            <a:off x="7300686" y="5577657"/>
            <a:ext cx="2213133" cy="369332"/>
            <a:chOff x="6894286" y="5765900"/>
            <a:chExt cx="2213133" cy="3693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9E2A2E2-3757-064E-9272-79BB184EC332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70376-CD33-754A-99B7-64214998283F}"/>
                </a:ext>
              </a:extLst>
            </p:cNvPr>
            <p:cNvSpPr txBox="1"/>
            <p:nvPr/>
          </p:nvSpPr>
          <p:spPr>
            <a:xfrm>
              <a:off x="7173363" y="5765900"/>
              <a:ext cx="1934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Before experiment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890BBF-C407-854B-ACBE-261C6E7E88AF}"/>
              </a:ext>
            </a:extLst>
          </p:cNvPr>
          <p:cNvGrpSpPr/>
          <p:nvPr/>
        </p:nvGrpSpPr>
        <p:grpSpPr>
          <a:xfrm>
            <a:off x="7300686" y="6019559"/>
            <a:ext cx="2223071" cy="369332"/>
            <a:chOff x="6894286" y="5765900"/>
            <a:chExt cx="2223071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87A4B7-D68B-7342-86EA-7B3C2C559E29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E5DC78-F069-DF47-8393-5340C1506643}"/>
                </a:ext>
              </a:extLst>
            </p:cNvPr>
            <p:cNvSpPr txBox="1"/>
            <p:nvPr/>
          </p:nvSpPr>
          <p:spPr>
            <a:xfrm>
              <a:off x="7173363" y="5765900"/>
              <a:ext cx="1943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experiment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84D1A0-47FC-7A4F-81CA-956211EB66A7}"/>
              </a:ext>
            </a:extLst>
          </p:cNvPr>
          <p:cNvGrpSpPr/>
          <p:nvPr/>
        </p:nvGrpSpPr>
        <p:grpSpPr>
          <a:xfrm>
            <a:off x="7300686" y="6448070"/>
            <a:ext cx="3132935" cy="369332"/>
            <a:chOff x="6894286" y="5765900"/>
            <a:chExt cx="3132935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FEB7E5-6254-764D-B611-3F4BA7C5B763}"/>
                </a:ext>
              </a:extLst>
            </p:cNvPr>
            <p:cNvSpPr/>
            <p:nvPr/>
          </p:nvSpPr>
          <p:spPr>
            <a:xfrm>
              <a:off x="6894286" y="5800705"/>
              <a:ext cx="260299" cy="2952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DFBB7-CB11-C046-B288-0C5A01D243A3}"/>
                </a:ext>
              </a:extLst>
            </p:cNvPr>
            <p:cNvSpPr txBox="1"/>
            <p:nvPr/>
          </p:nvSpPr>
          <p:spPr>
            <a:xfrm>
              <a:off x="7173363" y="5765900"/>
              <a:ext cx="285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/>
                <a:t>During and after 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3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F48C-667E-5822-3495-CCA5A68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SAS Clinic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4988-FEBA-9D13-0EE1-35D4E198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793F42-2482-62DC-B397-A965AED3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Next round on Oct 20th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89CA1BF-C23C-108E-1B83-09098105E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668263"/>
              </p:ext>
            </p:extLst>
          </p:nvPr>
        </p:nvGraphicFramePr>
        <p:xfrm>
          <a:off x="5321300" y="1434764"/>
          <a:ext cx="7797800" cy="5223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90224A3-07B3-CC11-4886-6B8D3AAD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03709" y="1270000"/>
            <a:ext cx="5262596" cy="5485291"/>
          </a:xfrm>
        </p:spPr>
      </p:pic>
    </p:spTree>
    <p:extLst>
      <p:ext uri="{BB962C8B-B14F-4D97-AF65-F5344CB8AC3E}">
        <p14:creationId xmlns:p14="http://schemas.microsoft.com/office/powerpoint/2010/main" val="19883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6DC4-4DB9-B9C1-37A2-C815528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Last but not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C7BD1-AAE3-A98F-B565-7197B442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B6342-850B-D6F3-F6BF-2FFA433C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9309" cy="47680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 Materials available online (linked from the course website)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 </a:t>
            </a:r>
            <a:r>
              <a:rPr lang="en-GB" dirty="0">
                <a:hlinkClick r:id="rId2"/>
              </a:rPr>
              <a:t>help@sasview.org</a:t>
            </a:r>
            <a:r>
              <a:rPr lang="en-GB" dirty="0"/>
              <a:t> for specific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Bug reports: </a:t>
            </a:r>
            <a:r>
              <a:rPr lang="en-GB" dirty="0">
                <a:hlinkClick r:id="rId3"/>
              </a:rPr>
              <a:t>https://github.com/SasView/sasview/issues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SE" dirty="0"/>
              <a:t> Feel free to reach out to me directly: </a:t>
            </a:r>
            <a:r>
              <a:rPr lang="en-SE" dirty="0">
                <a:hlinkClick r:id="rId4"/>
              </a:rPr>
              <a:t>wojciech.potrzebowski@ess.eu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0685BA-E7AF-B5E0-C805-E3EA29F758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2073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B6A3-A55E-5545-8C4C-78D7CB9F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313DA-8587-4A4F-AB44-51D15E5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C6EEFD-17AA-494E-836A-BA70A74BE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On behalf of </a:t>
            </a:r>
            <a:r>
              <a:rPr lang="en-GB" dirty="0" err="1"/>
              <a:t>SasView</a:t>
            </a:r>
            <a:r>
              <a:rPr lang="en-GB" dirty="0"/>
              <a:t>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A7ECA-9036-6546-BF2A-C5A0CE63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4"/>
          <a:stretch/>
        </p:blipFill>
        <p:spPr>
          <a:xfrm>
            <a:off x="1103709" y="1446416"/>
            <a:ext cx="8775700" cy="4607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BC2BEA-28D0-D349-9818-34D2713698E7}"/>
              </a:ext>
            </a:extLst>
          </p:cNvPr>
          <p:cNvSpPr/>
          <p:nvPr/>
        </p:nvSpPr>
        <p:spPr>
          <a:xfrm>
            <a:off x="6885806" y="6062536"/>
            <a:ext cx="357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666666"/>
                </a:solidFill>
              </a:rPr>
              <a:t>https://</a:t>
            </a:r>
            <a:r>
              <a:rPr lang="en-GB" dirty="0" err="1">
                <a:solidFill>
                  <a:srgbClr val="666666"/>
                </a:solidFill>
              </a:rPr>
              <a:t>zenodo.org</a:t>
            </a:r>
            <a:r>
              <a:rPr lang="en-GB" dirty="0">
                <a:solidFill>
                  <a:srgbClr val="666666"/>
                </a:solidFill>
              </a:rPr>
              <a:t>/record/6331344</a:t>
            </a:r>
          </a:p>
        </p:txBody>
      </p:sp>
    </p:spTree>
    <p:extLst>
      <p:ext uri="{BB962C8B-B14F-4D97-AF65-F5344CB8AC3E}">
        <p14:creationId xmlns:p14="http://schemas.microsoft.com/office/powerpoint/2010/main" val="14173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SasView</a:t>
            </a:r>
            <a:r>
              <a:rPr lang="en-US" dirty="0"/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reduced</a:t>
            </a:r>
            <a:r>
              <a:rPr lang="sv-SE" dirty="0"/>
              <a:t> data: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20F0F8EA-B3F9-484C-A655-90E2BDC6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9501"/>
              </p:ext>
            </p:extLst>
          </p:nvPr>
        </p:nvGraphicFramePr>
        <p:xfrm>
          <a:off x="2008911" y="1446416"/>
          <a:ext cx="7540400" cy="382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4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742091" cy="657339"/>
          </a:xfrm>
        </p:spPr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700000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649" r="-6804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4A71-0EFD-C774-F3DB-37388726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Form and structure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3FDB6-0CFF-0CA6-96C1-DB49B2AF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B6CED7-D339-6CA3-E610-F1BC63319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E" dirty="0"/>
              <a:t>Proper lecture tomorrow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77DE57-3EE3-13C4-D895-8DD23147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09" y="1710252"/>
            <a:ext cx="8191500" cy="421672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DE0A092-AC80-8C93-C4FB-164F0E8AD505}"/>
              </a:ext>
            </a:extLst>
          </p:cNvPr>
          <p:cNvSpPr/>
          <p:nvPr/>
        </p:nvSpPr>
        <p:spPr>
          <a:xfrm rot="10800000">
            <a:off x="6413500" y="3734436"/>
            <a:ext cx="1384300" cy="444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403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738" y="250262"/>
            <a:ext cx="10479314" cy="657339"/>
          </a:xfrm>
        </p:spPr>
        <p:txBody>
          <a:bodyPr/>
          <a:lstStyle/>
          <a:p>
            <a:r>
              <a:rPr lang="sv-SE" sz="2800" dirty="0" err="1"/>
              <a:t>Fitting</a:t>
            </a:r>
            <a:r>
              <a:rPr lang="sv-SE" sz="2800" dirty="0"/>
              <a:t> </a:t>
            </a:r>
            <a:r>
              <a:rPr lang="sv-SE" sz="2800" dirty="0" err="1"/>
              <a:t>model</a:t>
            </a:r>
            <a:r>
              <a:rPr lang="sv-SE" sz="2800" dirty="0"/>
              <a:t> to data is </a:t>
            </a:r>
            <a:r>
              <a:rPr lang="sv-SE" sz="2800" dirty="0" err="1"/>
              <a:t>typically</a:t>
            </a:r>
            <a:r>
              <a:rPr lang="sv-SE" sz="2800" dirty="0"/>
              <a:t> </a:t>
            </a:r>
            <a:r>
              <a:rPr lang="sv-SE" sz="2800" dirty="0" err="1"/>
              <a:t>done</a:t>
            </a:r>
            <a:r>
              <a:rPr lang="sv-SE" sz="2800" dirty="0"/>
              <a:t> </a:t>
            </a:r>
            <a:r>
              <a:rPr lang="sv-SE" sz="2800" dirty="0" err="1"/>
              <a:t>through</a:t>
            </a:r>
            <a:r>
              <a:rPr lang="sv-SE" sz="2800" dirty="0"/>
              <a:t> </a:t>
            </a:r>
            <a:r>
              <a:rPr lang="sv-SE" sz="2800" i="1" dirty="0"/>
              <a:t>χ</a:t>
            </a:r>
            <a:r>
              <a:rPr lang="sv-SE" sz="2800" baseline="30000" dirty="0"/>
              <a:t>2</a:t>
            </a:r>
            <a:r>
              <a:rPr lang="sv-SE" sz="2800" dirty="0"/>
              <a:t> </a:t>
            </a:r>
            <a:r>
              <a:rPr lang="sv-SE" sz="2800" dirty="0" err="1"/>
              <a:t>optimization</a:t>
            </a:r>
            <a:endParaRPr lang="sv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/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/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SasView</a:t>
            </a:r>
            <a:r>
              <a:rPr lang="sv-SE" dirty="0"/>
              <a:t>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10130348" cy="507076"/>
          </a:xfrm>
        </p:spPr>
        <p:txBody>
          <a:bodyPr/>
          <a:lstStyle/>
          <a:p>
            <a:r>
              <a:rPr lang="en-US" dirty="0"/>
              <a:t>An open, collaborative, community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957943" y="1438102"/>
            <a:ext cx="5265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Community driven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Small leadership team: Paul Butler (NIST), Steve King (ISIS), </a:t>
            </a:r>
            <a:r>
              <a:rPr lang="en-US" dirty="0" err="1">
                <a:solidFill>
                  <a:srgbClr val="666666"/>
                </a:solidFill>
              </a:rPr>
              <a:t>Wojciech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Potrzebowski</a:t>
            </a:r>
            <a:r>
              <a:rPr lang="en-US" dirty="0">
                <a:solidFill>
                  <a:srgbClr val="666666"/>
                </a:solidFill>
              </a:rPr>
              <a:t>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camps and hackathons 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Hosted on </a:t>
            </a:r>
            <a:r>
              <a:rPr lang="en-US" dirty="0" err="1">
                <a:solidFill>
                  <a:srgbClr val="666666"/>
                </a:solidFill>
              </a:rPr>
              <a:t>github</a:t>
            </a:r>
            <a:r>
              <a:rPr lang="en-US" dirty="0">
                <a:solidFill>
                  <a:srgbClr val="666666"/>
                </a:solidFill>
              </a:rPr>
              <a:t>: https://</a:t>
            </a:r>
            <a:r>
              <a:rPr lang="en-US" dirty="0" err="1">
                <a:solidFill>
                  <a:srgbClr val="666666"/>
                </a:solidFill>
              </a:rPr>
              <a:t>github.com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6A658C-6FE5-F542-BFE6-2CAFE6FD809A}"/>
              </a:ext>
            </a:extLst>
          </p:cNvPr>
          <p:cNvGrpSpPr/>
          <p:nvPr/>
        </p:nvGrpSpPr>
        <p:grpSpPr>
          <a:xfrm>
            <a:off x="6831841" y="1566565"/>
            <a:ext cx="4648199" cy="3666579"/>
            <a:chOff x="6004930" y="1625309"/>
            <a:chExt cx="4648199" cy="3666579"/>
          </a:xfrm>
        </p:grpSpPr>
        <p:pic>
          <p:nvPicPr>
            <p:cNvPr id="9" name="Picture 8" descr="http://www.sasview.org/media/photos/code-camp-6a-reduced.png">
              <a:extLst>
                <a:ext uri="{FF2B5EF4-FFF2-40B4-BE49-F238E27FC236}">
                  <a16:creationId xmlns:a16="http://schemas.microsoft.com/office/drawing/2014/main" id="{22B4DCCA-834C-9E42-BBF5-D48921A6D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1"/>
            <a:stretch/>
          </p:blipFill>
          <p:spPr bwMode="auto">
            <a:xfrm>
              <a:off x="8367798" y="1625309"/>
              <a:ext cx="2285331" cy="155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A67BD-F45B-1040-A347-A51EC743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90" r="5539" b="25236"/>
            <a:stretch/>
          </p:blipFill>
          <p:spPr>
            <a:xfrm>
              <a:off x="6004930" y="1625309"/>
              <a:ext cx="2272227" cy="15555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D864C2-6915-D74A-9292-D99B5666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30" y="3270113"/>
              <a:ext cx="2272228" cy="1713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88F8F-83F3-9646-ACB6-0657AFE3AEFB}"/>
                </a:ext>
              </a:extLst>
            </p:cNvPr>
            <p:cNvSpPr txBox="1"/>
            <p:nvPr/>
          </p:nvSpPr>
          <p:spPr>
            <a:xfrm>
              <a:off x="6776418" y="4984111"/>
              <a:ext cx="3015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Pictures from </a:t>
              </a:r>
              <a:r>
                <a:rPr lang="sv-SE" sz="1400" dirty="0" err="1"/>
                <a:t>Code</a:t>
              </a:r>
              <a:r>
                <a:rPr lang="sv-SE" sz="1400" dirty="0"/>
                <a:t> Camps: V, VI, VIII, 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1DDF-6553-7D44-91E8-0BAD6A0D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709" y="3211369"/>
            <a:ext cx="2283783" cy="1713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1A31F-F13D-6147-8DAA-4396DD97E6CF}"/>
              </a:ext>
            </a:extLst>
          </p:cNvPr>
          <p:cNvSpPr/>
          <p:nvPr/>
        </p:nvSpPr>
        <p:spPr>
          <a:xfrm>
            <a:off x="4884360" y="5557642"/>
            <a:ext cx="179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www.sasview.org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4944-BE9D-AA47-A285-603A5884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BAAD6-7277-7446-89C0-57F71BEC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4A830F-95A9-4841-937F-65BD8565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Documentation and communication channels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51187-A11A-6B42-B48A-C7372305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3" y="3952441"/>
            <a:ext cx="3620485" cy="2824900"/>
          </a:xfrm>
          <a:prstGeom prst="rect">
            <a:avLst/>
          </a:prstGeom>
          <a:ln>
            <a:solidFill>
              <a:srgbClr val="626262"/>
            </a:solidFill>
          </a:ln>
        </p:spPr>
      </p:pic>
      <p:sp>
        <p:nvSpPr>
          <p:cNvPr id="10" name="Google Shape;423;p53">
            <a:extLst>
              <a:ext uri="{FF2B5EF4-FFF2-40B4-BE49-F238E27FC236}">
                <a16:creationId xmlns:a16="http://schemas.microsoft.com/office/drawing/2014/main" id="{D3F8C1D9-5C55-7B45-851F-FBB646700962}"/>
              </a:ext>
            </a:extLst>
          </p:cNvPr>
          <p:cNvSpPr txBox="1"/>
          <p:nvPr/>
        </p:nvSpPr>
        <p:spPr>
          <a:xfrm>
            <a:off x="446970" y="1341105"/>
            <a:ext cx="4790608" cy="45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Website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Documentation</a:t>
            </a: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in-program &amp; online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Written Tutorials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Video Tutorials (YouTube)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Taught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scattering schools/workshops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1219170" lvl="1" indent="-423323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university courses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 err="1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Bootcamps</a:t>
            </a: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 &amp; regional workshops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e-Learning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Slack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Twitter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(Marketplace)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endParaRPr lang="en"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help@sasview.org</a:t>
            </a:r>
          </a:p>
          <a:p>
            <a:pPr marL="472012" indent="-285750">
              <a:buClr>
                <a:srgbClr val="666666"/>
              </a:buClr>
              <a:buSzPts val="1400"/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rgbClr val="666666"/>
                </a:solidFill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users@sasview.org</a:t>
            </a:r>
            <a:endParaRPr sz="1800" dirty="0">
              <a:solidFill>
                <a:srgbClr val="666666"/>
              </a:solidFill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F32C-810C-3B44-996E-63CAD3F6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89" y="1276139"/>
            <a:ext cx="3601800" cy="2671172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D2ED0-D8E2-4C45-AB3D-BDC09512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3" y="3952441"/>
            <a:ext cx="4969608" cy="2354266"/>
          </a:xfrm>
          <a:prstGeom prst="rect">
            <a:avLst/>
          </a:prstGeom>
          <a:ln>
            <a:solidFill>
              <a:srgbClr val="626262"/>
            </a:solidFill>
          </a:ln>
        </p:spPr>
      </p:pic>
      <p:pic>
        <p:nvPicPr>
          <p:cNvPr id="14" name="Google Shape;434;p54">
            <a:extLst>
              <a:ext uri="{FF2B5EF4-FFF2-40B4-BE49-F238E27FC236}">
                <a16:creationId xmlns:a16="http://schemas.microsoft.com/office/drawing/2014/main" id="{BB8F4D32-2391-9E4E-B1D3-1ED6804B4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134" y="1548434"/>
            <a:ext cx="3808599" cy="2634194"/>
          </a:xfrm>
          <a:prstGeom prst="rect">
            <a:avLst/>
          </a:prstGeom>
          <a:noFill/>
          <a:ln>
            <a:solidFill>
              <a:srgbClr val="626262"/>
            </a:solidFill>
          </a:ln>
        </p:spPr>
      </p:pic>
    </p:spTree>
    <p:extLst>
      <p:ext uri="{BB962C8B-B14F-4D97-AF65-F5344CB8AC3E}">
        <p14:creationId xmlns:p14="http://schemas.microsoft.com/office/powerpoint/2010/main" val="1820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538AC9A-C90A-43F6-5653-95DD6330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12" y="1878036"/>
            <a:ext cx="7556588" cy="422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 </a:t>
            </a:r>
            <a:r>
              <a:rPr lang="en-US" dirty="0" err="1"/>
              <a:t>SasView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141227" y="30247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212067" y="4551806"/>
            <a:ext cx="3526679" cy="572075"/>
            <a:chOff x="478885" y="4212138"/>
            <a:chExt cx="3526679" cy="572075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478885" y="42121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>
              <a:off x="3237006" y="4463850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04424"/>
            <a:ext cx="4011925" cy="1200856"/>
            <a:chOff x="2138437" y="4939753"/>
            <a:chExt cx="4011925" cy="1200856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599765" y="5225298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5601262" y="5569675"/>
            <a:ext cx="4862456" cy="797492"/>
            <a:chOff x="5618303" y="5221333"/>
            <a:chExt cx="4269104" cy="797492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5618303" y="5221333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840919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60546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091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S0013_ESS_191217" id="{25A5AE2A-28F6-4104-8C72-7304B1F48254}" vid="{320E9B42-7F55-4E52-AA64-0C45CA88F26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89571</TotalTime>
  <Words>980</Words>
  <Application>Microsoft Macintosh PowerPoint</Application>
  <PresentationFormat>Widescreen</PresentationFormat>
  <Paragraphs>205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Office-tema</vt:lpstr>
      <vt:lpstr> A ‘Swiss Army Knife’ for SAS Data Analysis</vt:lpstr>
      <vt:lpstr>User Journey</vt:lpstr>
      <vt:lpstr>Typical SasView workflow</vt:lpstr>
      <vt:lpstr>Defining model is crucial for data analysis</vt:lpstr>
      <vt:lpstr>Form and structure factors</vt:lpstr>
      <vt:lpstr>Fitting model to data is typically done through χ2 optimization</vt:lpstr>
      <vt:lpstr>The SasView approach</vt:lpstr>
      <vt:lpstr>User support</vt:lpstr>
      <vt:lpstr>Fitting in SasView</vt:lpstr>
      <vt:lpstr>SESANS data</vt:lpstr>
      <vt:lpstr>Plugin models</vt:lpstr>
      <vt:lpstr>Other SasView functionality </vt:lpstr>
      <vt:lpstr>New features</vt:lpstr>
      <vt:lpstr>Future developments</vt:lpstr>
      <vt:lpstr>Future developments</vt:lpstr>
      <vt:lpstr>Beyond Graphical User Interface (GUI) </vt:lpstr>
      <vt:lpstr>Beyond SasView</vt:lpstr>
      <vt:lpstr>AtSAS</vt:lpstr>
      <vt:lpstr>How to contribute</vt:lpstr>
      <vt:lpstr>SAS Clinic</vt:lpstr>
      <vt:lpstr>Last but not list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Wojciech Potrzebowski</cp:lastModifiedBy>
  <cp:revision>543</cp:revision>
  <cp:lastPrinted>2019-03-08T10:27:30Z</cp:lastPrinted>
  <dcterms:created xsi:type="dcterms:W3CDTF">2020-03-09T09:07:28Z</dcterms:created>
  <dcterms:modified xsi:type="dcterms:W3CDTF">2023-08-28T11:56:49Z</dcterms:modified>
</cp:coreProperties>
</file>